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24387175" cx="13716000"/>
  <p:notesSz cx="6858000" cy="9144000"/>
  <p:embeddedFontLst>
    <p:embeddedFont>
      <p:font typeface="Bas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7681">
          <p15:clr>
            <a:srgbClr val="000000"/>
          </p15:clr>
        </p15:guide>
        <p15:guide id="2" pos="4320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ghv5eCKrsO5zWYTZsd/N4f0BVM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7681" orient="horz"/>
        <p:guide pos="43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asic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/>
          <p:nvPr/>
        </p:nvSpPr>
        <p:spPr>
          <a:xfrm>
            <a:off x="4277995" y="10156825"/>
            <a:ext cx="3275330" cy="528955"/>
          </a:xfrm>
          <a:custGeom>
            <a:rect b="b" l="l" r="r" t="t"/>
            <a:pathLst>
              <a:path extrusionOk="0" h="528955" w="3275330">
                <a:moveTo>
                  <a:pt x="0" y="0"/>
                </a:moveTo>
                <a:lnTo>
                  <a:pt x="3275330" y="0"/>
                </a:lnTo>
                <a:lnTo>
                  <a:pt x="3275330" y="528955"/>
                </a:lnTo>
                <a:lnTo>
                  <a:pt x="0" y="52895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:notes"/>
          <p:cNvSpPr/>
          <p:nvPr/>
        </p:nvSpPr>
        <p:spPr>
          <a:xfrm>
            <a:off x="685800" y="4343400"/>
            <a:ext cx="5486400" cy="4114800"/>
          </a:xfrm>
          <a:custGeom>
            <a:rect b="b" l="l" r="r" t="t"/>
            <a:pathLst>
              <a:path extrusionOk="0" h="4114800" w="5486400">
                <a:moveTo>
                  <a:pt x="0" y="0"/>
                </a:moveTo>
                <a:lnTo>
                  <a:pt x="5486400" y="0"/>
                </a:lnTo>
                <a:lnTo>
                  <a:pt x="54864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6975" lIns="90150" spcFirstLastPara="1" rIns="90150" wrap="square" tIns="46975">
            <a:noAutofit/>
          </a:bodyPr>
          <a:lstStyle/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título deve ser o mesmo utilizado no resumo, e ser escrito em letras maiúsculas que permitam sua leitura a 2 metros de distância.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Embaixo do título, e com letras menores, devem aparecer o nome dos autores por extenso (exemplo - Ana Maria da Silva), do laboratório/setor, do departamento, instituição, cidade e estado.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nome do autor que apresentará o trabalho deverá estar sublinhado.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Resumo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desejar, inserir no canto inferior direito do próprio painel.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Corpo do painel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Sugere-se que seja feito com o mínimo possível de texto e o máximo possível de ilustrações (figuras, gráficos, diagramas e tabelas, etc.). As conclusões poderão ser itemizadas.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painel deverá conter os seguintes itens: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MODALIDADE PESQUISA: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 (breve descrição dos fundamentos teóricos – opcional)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Método 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Conclusões 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Apoio Financeiro ( rodapé, próximo aos logotipos dos órgãos de apoio do evento. obrigatório para os projetos financiados por órgão de fomento)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MODALIDADE RELATO CLÍNICO OU RELATO DE EXPERIÊNCIA: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 (breve descrição dos fundamentos teóricos – não 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Relato 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 (obrigatório)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Apoio Financeiro ( rodapé, próximo aos logotipos dos órgãos de apoio do evento. obrigatório para os projetos financiados por órgão de fomento)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MODALIDADE REVISÃO: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 (breve descrição dos fundamentos teóricos –não obrigatório)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Objetivos (obrigatório)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Material e Métodos (não obrigatório)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 (obrigatório)</a:t>
            </a: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Apoio Financeiro (obrigatório para os projetos financiados por órgão de fomento)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IMPORTANTE: Os dados apresentados devem ser compatíveis com o resumo originalmente enviado. Porém, são aceitas atualizações como, p.ex., aumento do tamanho da amostra, novas conclusões, etc.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0955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b="0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:notes"/>
          <p:cNvSpPr/>
          <p:nvPr/>
        </p:nvSpPr>
        <p:spPr>
          <a:xfrm>
            <a:off x="3884930" y="8685530"/>
            <a:ext cx="2971800" cy="457200"/>
          </a:xfrm>
          <a:custGeom>
            <a:rect b="b" l="l" r="r" t="t"/>
            <a:pathLst>
              <a:path extrusionOk="0" h="457200" w="2971800">
                <a:moveTo>
                  <a:pt x="0" y="0"/>
                </a:moveTo>
                <a:lnTo>
                  <a:pt x="2971800" y="0"/>
                </a:lnTo>
                <a:lnTo>
                  <a:pt x="2971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b" bIns="46975" lIns="90150" spcFirstLastPara="1" rIns="90150" wrap="square" tIns="469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pt-B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9" name="Google Shape;5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11178540" y="455295"/>
            <a:ext cx="1938655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11178540" y="1769110"/>
            <a:ext cx="1938655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3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" type="body"/>
          </p:nvPr>
        </p:nvSpPr>
        <p:spPr>
          <a:xfrm>
            <a:off x="1117854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2" type="body"/>
          </p:nvPr>
        </p:nvSpPr>
        <p:spPr>
          <a:xfrm>
            <a:off x="1217168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3" type="body"/>
          </p:nvPr>
        </p:nvSpPr>
        <p:spPr>
          <a:xfrm>
            <a:off x="12171680" y="1769110"/>
            <a:ext cx="946150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4" type="body"/>
          </p:nvPr>
        </p:nvSpPr>
        <p:spPr>
          <a:xfrm>
            <a:off x="11178540" y="1769110"/>
            <a:ext cx="946150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4"/>
          <p:cNvSpPr txBox="1"/>
          <p:nvPr>
            <p:ph idx="1" type="body"/>
          </p:nvPr>
        </p:nvSpPr>
        <p:spPr>
          <a:xfrm>
            <a:off x="11178540" y="455295"/>
            <a:ext cx="193865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2" type="body"/>
          </p:nvPr>
        </p:nvSpPr>
        <p:spPr>
          <a:xfrm>
            <a:off x="11178540" y="455295"/>
            <a:ext cx="193865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178540" y="939165"/>
            <a:ext cx="1938655" cy="15468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178540" y="939165"/>
            <a:ext cx="1938655" cy="15468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11178540" y="-1136015"/>
            <a:ext cx="1938655" cy="569785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Calibri"/>
              <a:buChar char="•"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1" type="body"/>
          </p:nvPr>
        </p:nvSpPr>
        <p:spPr>
          <a:xfrm>
            <a:off x="11178540" y="455295"/>
            <a:ext cx="193865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" type="body"/>
          </p:nvPr>
        </p:nvSpPr>
        <p:spPr>
          <a:xfrm>
            <a:off x="11178540" y="455295"/>
            <a:ext cx="94615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12171680" y="455295"/>
            <a:ext cx="94615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idx="1" type="subTitle"/>
          </p:nvPr>
        </p:nvSpPr>
        <p:spPr>
          <a:xfrm>
            <a:off x="685800" y="972820"/>
            <a:ext cx="12338050" cy="1884616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Calibri"/>
              <a:buChar char="•"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Calibri"/>
              <a:buChar char="–"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1117854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9"/>
          <p:cNvSpPr txBox="1"/>
          <p:nvPr>
            <p:ph idx="2" type="body"/>
          </p:nvPr>
        </p:nvSpPr>
        <p:spPr>
          <a:xfrm>
            <a:off x="11178540" y="1769110"/>
            <a:ext cx="946150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3" type="body"/>
          </p:nvPr>
        </p:nvSpPr>
        <p:spPr>
          <a:xfrm>
            <a:off x="12171680" y="455295"/>
            <a:ext cx="94615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11178540" y="455295"/>
            <a:ext cx="94615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2" type="body"/>
          </p:nvPr>
        </p:nvSpPr>
        <p:spPr>
          <a:xfrm>
            <a:off x="1217168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3" type="body"/>
          </p:nvPr>
        </p:nvSpPr>
        <p:spPr>
          <a:xfrm>
            <a:off x="12171680" y="1769110"/>
            <a:ext cx="946150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117854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12171680" y="455295"/>
            <a:ext cx="946150" cy="1199515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3" type="body"/>
          </p:nvPr>
        </p:nvSpPr>
        <p:spPr>
          <a:xfrm>
            <a:off x="11178540" y="1769110"/>
            <a:ext cx="1938655" cy="119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idx="1" type="body"/>
          </p:nvPr>
        </p:nvSpPr>
        <p:spPr>
          <a:xfrm>
            <a:off x="11178540" y="455295"/>
            <a:ext cx="193865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>
            <a:lvl1pPr indent="-711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600"/>
              <a:buFont typeface="Calibri"/>
              <a:buChar char="•"/>
              <a:defRPr b="0" i="0" sz="7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90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Calibri"/>
              <a:buChar char="–"/>
              <a:defRPr b="0" i="0" sz="57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Char char="•"/>
              <a:defRPr b="0" i="0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5334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Times New Roman"/>
              <a:buChar char="–"/>
              <a:defRPr b="0" i="0" sz="4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Basic"/>
              <a:buChar char="•"/>
              <a:defRPr b="0" i="0" sz="2000" u="none" cap="none" strike="noStrike">
                <a:solidFill>
                  <a:schemeClr val="dk1"/>
                </a:solidFill>
                <a:latin typeface="Basic"/>
                <a:ea typeface="Basic"/>
                <a:cs typeface="Basic"/>
                <a:sym typeface="Basic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Calibri"/>
              <a:buNone/>
              <a:defRPr b="0" i="0" sz="4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"/>
          <p:cNvSpPr/>
          <p:nvPr/>
        </p:nvSpPr>
        <p:spPr>
          <a:xfrm>
            <a:off x="8263890" y="20845145"/>
            <a:ext cx="4986020" cy="334010"/>
          </a:xfrm>
          <a:custGeom>
            <a:rect b="b" l="l" r="r" t="t"/>
            <a:pathLst>
              <a:path extrusionOk="0" h="334010" w="4986020">
                <a:moveTo>
                  <a:pt x="0" y="0"/>
                </a:moveTo>
                <a:lnTo>
                  <a:pt x="4986020" y="0"/>
                </a:lnTo>
                <a:lnTo>
                  <a:pt x="4986020" y="334010"/>
                </a:lnTo>
                <a:lnTo>
                  <a:pt x="0" y="33401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pt-BR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bibliográficas / resumo: fonte 16 (mín)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8046720" y="19862800"/>
            <a:ext cx="5152390" cy="822325"/>
          </a:xfrm>
          <a:custGeom>
            <a:rect b="b" l="l" r="r" t="t"/>
            <a:pathLst>
              <a:path extrusionOk="0" h="822325" w="5152390">
                <a:moveTo>
                  <a:pt x="0" y="0"/>
                </a:moveTo>
                <a:lnTo>
                  <a:pt x="5152390" y="0"/>
                </a:lnTo>
                <a:lnTo>
                  <a:pt x="5152390" y="822325"/>
                </a:lnTo>
                <a:lnTo>
                  <a:pt x="0" y="8223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 BIBLIOGRÁFICAS</a:t>
            </a: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(ou Resumo completo opcional)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7825" y="7834630"/>
            <a:ext cx="640080" cy="57404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"/>
          <p:cNvSpPr/>
          <p:nvPr/>
        </p:nvSpPr>
        <p:spPr>
          <a:xfrm>
            <a:off x="1170305" y="7891145"/>
            <a:ext cx="5631815" cy="516890"/>
          </a:xfrm>
          <a:custGeom>
            <a:rect b="b" l="l" r="r" t="t"/>
            <a:pathLst>
              <a:path extrusionOk="0" h="516890" w="5631815">
                <a:moveTo>
                  <a:pt x="0" y="0"/>
                </a:moveTo>
                <a:lnTo>
                  <a:pt x="5631815" y="0"/>
                </a:lnTo>
                <a:lnTo>
                  <a:pt x="5631815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SUBTÍTULOS: FONTE 28(MÁX)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"/>
          <p:cNvSpPr/>
          <p:nvPr/>
        </p:nvSpPr>
        <p:spPr>
          <a:xfrm>
            <a:off x="422910" y="8702675"/>
            <a:ext cx="5908675" cy="425450"/>
          </a:xfrm>
          <a:custGeom>
            <a:rect b="b" l="l" r="r" t="t"/>
            <a:pathLst>
              <a:path extrusionOk="0" h="425450" w="5908675">
                <a:moveTo>
                  <a:pt x="0" y="0"/>
                </a:moveTo>
                <a:lnTo>
                  <a:pt x="5908675" y="0"/>
                </a:lnTo>
                <a:lnTo>
                  <a:pt x="5908675" y="425450"/>
                </a:lnTo>
                <a:lnTo>
                  <a:pt x="0" y="4254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/ conteúdo: fonte 22 (mín)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/>
          <p:nvPr/>
        </p:nvSpPr>
        <p:spPr>
          <a:xfrm>
            <a:off x="1130935" y="10144125"/>
            <a:ext cx="4773930" cy="365125"/>
          </a:xfrm>
          <a:custGeom>
            <a:rect b="b" l="l" r="r" t="t"/>
            <a:pathLst>
              <a:path extrusionOk="0" h="365125" w="4773930">
                <a:moveTo>
                  <a:pt x="0" y="0"/>
                </a:moveTo>
                <a:lnTo>
                  <a:pt x="4773930" y="0"/>
                </a:lnTo>
                <a:lnTo>
                  <a:pt x="477393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pt-BR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Legendas (se necessárias): fonte 18 (máx)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"/>
          <p:cNvSpPr/>
          <p:nvPr/>
        </p:nvSpPr>
        <p:spPr>
          <a:xfrm>
            <a:off x="7866380" y="7851775"/>
            <a:ext cx="5419725" cy="942975"/>
          </a:xfrm>
          <a:custGeom>
            <a:rect b="b" l="l" r="r" t="t"/>
            <a:pathLst>
              <a:path extrusionOk="0" h="942975" w="5419725">
                <a:moveTo>
                  <a:pt x="0" y="0"/>
                </a:moveTo>
                <a:lnTo>
                  <a:pt x="5419725" y="0"/>
                </a:lnTo>
                <a:lnTo>
                  <a:pt x="541972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SUBTÍTULOS: FONTE 28(MÁX)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7501255" y="8702675"/>
            <a:ext cx="5765165" cy="425450"/>
          </a:xfrm>
          <a:custGeom>
            <a:rect b="b" l="l" r="r" t="t"/>
            <a:pathLst>
              <a:path extrusionOk="0" h="425450" w="5765165">
                <a:moveTo>
                  <a:pt x="0" y="0"/>
                </a:moveTo>
                <a:lnTo>
                  <a:pt x="5765165" y="0"/>
                </a:lnTo>
                <a:lnTo>
                  <a:pt x="5765165" y="425450"/>
                </a:lnTo>
                <a:lnTo>
                  <a:pt x="0" y="4254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/ conteúdo: fonte 22 (mín)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"/>
          <p:cNvSpPr/>
          <p:nvPr/>
        </p:nvSpPr>
        <p:spPr>
          <a:xfrm>
            <a:off x="1170305" y="13491210"/>
            <a:ext cx="5638165" cy="516890"/>
          </a:xfrm>
          <a:custGeom>
            <a:rect b="b" l="l" r="r" t="t"/>
            <a:pathLst>
              <a:path extrusionOk="0" h="516890" w="5638165">
                <a:moveTo>
                  <a:pt x="0" y="0"/>
                </a:moveTo>
                <a:lnTo>
                  <a:pt x="5638165" y="0"/>
                </a:lnTo>
                <a:lnTo>
                  <a:pt x="5638165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SUBTÍTULOS: FONTE 28(MÁX)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"/>
          <p:cNvSpPr/>
          <p:nvPr/>
        </p:nvSpPr>
        <p:spPr>
          <a:xfrm>
            <a:off x="377825" y="14302105"/>
            <a:ext cx="5946775" cy="426085"/>
          </a:xfrm>
          <a:custGeom>
            <a:rect b="b" l="l" r="r" t="t"/>
            <a:pathLst>
              <a:path extrusionOk="0" h="426085" w="5946775">
                <a:moveTo>
                  <a:pt x="0" y="0"/>
                </a:moveTo>
                <a:lnTo>
                  <a:pt x="5946775" y="0"/>
                </a:lnTo>
                <a:lnTo>
                  <a:pt x="5946775" y="426085"/>
                </a:lnTo>
                <a:lnTo>
                  <a:pt x="0" y="4260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/ conteúdo: fonte 22 (mín)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"/>
          <p:cNvSpPr/>
          <p:nvPr/>
        </p:nvSpPr>
        <p:spPr>
          <a:xfrm>
            <a:off x="7866380" y="13451205"/>
            <a:ext cx="5419725" cy="942975"/>
          </a:xfrm>
          <a:custGeom>
            <a:rect b="b" l="l" r="r" t="t"/>
            <a:pathLst>
              <a:path extrusionOk="0" h="942975" w="5419725">
                <a:moveTo>
                  <a:pt x="0" y="0"/>
                </a:moveTo>
                <a:lnTo>
                  <a:pt x="5419725" y="0"/>
                </a:lnTo>
                <a:lnTo>
                  <a:pt x="541972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SUBTÍTULOS: FONTE 28(MÁX)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"/>
          <p:cNvSpPr/>
          <p:nvPr/>
        </p:nvSpPr>
        <p:spPr>
          <a:xfrm>
            <a:off x="7501255" y="14302105"/>
            <a:ext cx="5758815" cy="426085"/>
          </a:xfrm>
          <a:custGeom>
            <a:rect b="b" l="l" r="r" t="t"/>
            <a:pathLst>
              <a:path extrusionOk="0" h="426085" w="5758815">
                <a:moveTo>
                  <a:pt x="0" y="0"/>
                </a:moveTo>
                <a:lnTo>
                  <a:pt x="5758815" y="0"/>
                </a:lnTo>
                <a:lnTo>
                  <a:pt x="5758815" y="426085"/>
                </a:lnTo>
                <a:lnTo>
                  <a:pt x="0" y="4260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b="1" i="0" lang="pt-BR" sz="2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corpo do texto / conteúdo: fonte 22 (mín)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7825" y="13442315"/>
            <a:ext cx="640080" cy="574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46290" y="13497560"/>
            <a:ext cx="640080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46290" y="7941945"/>
            <a:ext cx="640080" cy="57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545070" y="19918680"/>
            <a:ext cx="611505" cy="57404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"/>
          <p:cNvSpPr/>
          <p:nvPr/>
        </p:nvSpPr>
        <p:spPr>
          <a:xfrm>
            <a:off x="454025" y="2939415"/>
            <a:ext cx="9558020" cy="925830"/>
          </a:xfrm>
          <a:custGeom>
            <a:rect b="b" l="l" r="r" t="t"/>
            <a:pathLst>
              <a:path extrusionOk="0" h="925830" w="9558020">
                <a:moveTo>
                  <a:pt x="0" y="0"/>
                </a:moveTo>
                <a:lnTo>
                  <a:pt x="9558020" y="0"/>
                </a:lnTo>
                <a:lnTo>
                  <a:pt x="9558020" y="925830"/>
                </a:lnTo>
                <a:lnTo>
                  <a:pt x="0" y="92583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b="1" i="0" lang="pt-BR" sz="4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(FONTE ENTRE 36 E 48)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"/>
          <p:cNvSpPr/>
          <p:nvPr/>
        </p:nvSpPr>
        <p:spPr>
          <a:xfrm>
            <a:off x="454025" y="4128135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  (em MAIÚSCULAS, fonte 30)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" name="Google Shape;7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75204" y="313124"/>
            <a:ext cx="3211845" cy="229417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/>
          <p:nvPr/>
        </p:nvSpPr>
        <p:spPr>
          <a:xfrm>
            <a:off x="462280" y="4644390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coautores: (fonte entre 22 e 28)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470535" y="5160645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pt-BR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coautores: (fonte entre 22 e 28)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1047750" y="16259810"/>
            <a:ext cx="5810250" cy="6187440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DICAS:</a:t>
            </a:r>
            <a:b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•"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Este </a:t>
            </a:r>
            <a:r>
              <a:rPr b="0" i="1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layout 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apresentação é somente um exemplo! Você poderá alterá-lo como quiser, utilizando-se de diferentes opções de cores, </a:t>
            </a:r>
            <a:r>
              <a:rPr b="0" i="1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design,</a:t>
            </a: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diagramação, ilustrações, tabelas, fundos, etc.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•"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que é importante é que sejam seguidas as recomendações de tamanhos de texto, e de obrigatoriedade de elementos, tais como sua foto, logos do HRAC e do "VII Simpósio", etc.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•"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conteúdo aqui apresentado deve ser substancialmente baseado em seu resumo de trabalho enviado!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464820" y="5660390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instituições: (fonte entre 22 e 28)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462280" y="6165850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instituições: (fonte entre 22 e 28)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470535" y="6682105"/>
            <a:ext cx="9558020" cy="516890"/>
          </a:xfrm>
          <a:custGeom>
            <a:rect b="b" l="l" r="r" t="t"/>
            <a:pathLst>
              <a:path extrusionOk="0" h="516890" w="955802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anchorCtr="0" anchor="t" bIns="45075" lIns="90150" spcFirstLastPara="1" rIns="90150" wrap="square" tIns="45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instituições: (fonte entre 22 e 28)</a:t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77825" y="313125"/>
            <a:ext cx="8399752" cy="2294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